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4" r:id="rId3"/>
    <p:sldId id="263" r:id="rId4"/>
    <p:sldId id="257" r:id="rId5"/>
    <p:sldId id="262" r:id="rId6"/>
    <p:sldId id="258" r:id="rId7"/>
    <p:sldId id="260" r:id="rId8"/>
    <p:sldId id="259" r:id="rId9"/>
    <p:sldId id="265" r:id="rId10"/>
    <p:sldId id="266" r:id="rId11"/>
    <p:sldId id="290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61" r:id="rId20"/>
    <p:sldId id="283" r:id="rId21"/>
    <p:sldId id="273" r:id="rId22"/>
    <p:sldId id="291" r:id="rId23"/>
    <p:sldId id="274" r:id="rId24"/>
    <p:sldId id="275" r:id="rId25"/>
    <p:sldId id="286" r:id="rId26"/>
    <p:sldId id="285" r:id="rId27"/>
    <p:sldId id="276" r:id="rId28"/>
    <p:sldId id="287" r:id="rId29"/>
    <p:sldId id="277" r:id="rId30"/>
    <p:sldId id="280" r:id="rId31"/>
    <p:sldId id="279" r:id="rId32"/>
    <p:sldId id="288" r:id="rId33"/>
    <p:sldId id="289" r:id="rId34"/>
    <p:sldId id="28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/>
    <p:restoredTop sz="95897"/>
  </p:normalViewPr>
  <p:slideViewPr>
    <p:cSldViewPr snapToGrid="0" snapToObjects="1">
      <p:cViewPr varScale="1">
        <p:scale>
          <a:sx n="148" d="100"/>
          <a:sy n="148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3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1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4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1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0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5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7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8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CD7C-AA3A-0A45-90FB-CC2FC07FE20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9386B20-3462-254A-9821-FC72DC56CC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semper@nait.c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62D1-A842-3641-A1D3-80AD86A54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3950 –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C029C-B382-EA45-ABB2-53AC5236B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C4F05-2C5E-B155-2C62-9719A9E8C76E}"/>
              </a:ext>
            </a:extLst>
          </p:cNvPr>
          <p:cNvSpPr txBox="1"/>
          <p:nvPr/>
        </p:nvSpPr>
        <p:spPr>
          <a:xfrm>
            <a:off x="7915835" y="636494"/>
            <a:ext cx="37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We’ll start classes at :05 to give people a sec to login and </a:t>
            </a:r>
            <a:r>
              <a:rPr lang="en-US"/>
              <a:t>get setup. </a:t>
            </a:r>
          </a:p>
        </p:txBody>
      </p:sp>
    </p:spTree>
    <p:extLst>
      <p:ext uri="{BB962C8B-B14F-4D97-AF65-F5344CB8AC3E}">
        <p14:creationId xmlns:p14="http://schemas.microsoft.com/office/powerpoint/2010/main" val="319090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6EA8-F4BC-C96F-A3EC-AFD40DFB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55F6E-A4EE-1D80-50E6-A7000725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(Almost) Everything is free!</a:t>
            </a:r>
          </a:p>
          <a:p>
            <a:r>
              <a:rPr lang="en-US" dirty="0"/>
              <a:t>Three textbooks are on Brightspace:</a:t>
            </a:r>
          </a:p>
          <a:p>
            <a:pPr lvl="1"/>
            <a:r>
              <a:rPr lang="en-US" dirty="0"/>
              <a:t>Introduction to Machine Learning – full textbook on pre-NN machine learning. </a:t>
            </a:r>
          </a:p>
          <a:p>
            <a:pPr lvl="1"/>
            <a:r>
              <a:rPr lang="en-US" dirty="0"/>
              <a:t>Python Data Science Handbook – short summary on pre-NN machine learning. </a:t>
            </a:r>
          </a:p>
          <a:p>
            <a:pPr lvl="1"/>
            <a:r>
              <a:rPr lang="en-US" dirty="0"/>
              <a:t>Deep Learning with </a:t>
            </a:r>
            <a:r>
              <a:rPr lang="en-US" dirty="0" err="1"/>
              <a:t>Pytorch</a:t>
            </a:r>
            <a:r>
              <a:rPr lang="en-US" dirty="0"/>
              <a:t>– full textbook on neural networks (we’ll only cover part). </a:t>
            </a:r>
          </a:p>
          <a:p>
            <a:r>
              <a:rPr lang="en-US" dirty="0"/>
              <a:t>Another good book – hands-on machine learning with scikit-learn and </a:t>
            </a:r>
            <a:r>
              <a:rPr lang="en-US" dirty="0" err="1"/>
              <a:t>pytorch</a:t>
            </a:r>
            <a:r>
              <a:rPr lang="en-US" dirty="0"/>
              <a:t>. </a:t>
            </a:r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GitHub, Anaconda, VS Code – the same infrastructure as last semester. </a:t>
            </a:r>
          </a:p>
          <a:p>
            <a:pPr lvl="1"/>
            <a:r>
              <a:rPr lang="en-US" dirty="0" err="1"/>
              <a:t>Colab</a:t>
            </a:r>
            <a:r>
              <a:rPr lang="en-US" dirty="0"/>
              <a:t> (or other GPU) for the final ~month. </a:t>
            </a:r>
            <a:r>
              <a:rPr lang="en-US" dirty="0" err="1"/>
              <a:t>Colab</a:t>
            </a:r>
            <a:r>
              <a:rPr lang="en-US" dirty="0"/>
              <a:t> will cost about $15 for a month. </a:t>
            </a:r>
          </a:p>
        </p:txBody>
      </p:sp>
    </p:spTree>
    <p:extLst>
      <p:ext uri="{BB962C8B-B14F-4D97-AF65-F5344CB8AC3E}">
        <p14:creationId xmlns:p14="http://schemas.microsoft.com/office/powerpoint/2010/main" val="3831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1DCF-493E-010F-6522-1AFA7FA7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7B852-6F2B-EECB-E6CD-909F36CC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48650"/>
          </a:xfrm>
        </p:spPr>
        <p:txBody>
          <a:bodyPr/>
          <a:lstStyle/>
          <a:p>
            <a:r>
              <a:rPr lang="en-US" dirty="0"/>
              <a:t>This stuff is very, very well documented in many places. </a:t>
            </a:r>
          </a:p>
          <a:p>
            <a:r>
              <a:rPr lang="en-US" dirty="0"/>
              <a:t>If you need/want a different look at something, it is out there. </a:t>
            </a:r>
          </a:p>
          <a:p>
            <a:r>
              <a:rPr lang="en-US" dirty="0"/>
              <a:t>Recommended:</a:t>
            </a:r>
          </a:p>
          <a:p>
            <a:pPr lvl="1"/>
            <a:r>
              <a:rPr lang="en-US" dirty="0"/>
              <a:t>Look to documentation. </a:t>
            </a:r>
          </a:p>
          <a:p>
            <a:pPr lvl="1"/>
            <a:r>
              <a:rPr lang="en-US" dirty="0"/>
              <a:t>Check to see if it is covered in book. </a:t>
            </a:r>
          </a:p>
        </p:txBody>
      </p:sp>
    </p:spTree>
    <p:extLst>
      <p:ext uri="{BB962C8B-B14F-4D97-AF65-F5344CB8AC3E}">
        <p14:creationId xmlns:p14="http://schemas.microsoft.com/office/powerpoint/2010/main" val="373922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AFDD-E112-EC46-9CD9-5AE785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7EC98-5C06-4346-A016-161FD16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Very “learn-by-doing” topic – trying things is far more important than listening/reading.</a:t>
            </a:r>
          </a:p>
          <a:p>
            <a:r>
              <a:rPr lang="en-US" dirty="0"/>
              <a:t>Be honest about progress, what makes sense, what’s hard,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The goal is to get you all to be novice data scientists, needed time on topics will vary. </a:t>
            </a:r>
          </a:p>
          <a:p>
            <a:r>
              <a:rPr lang="en-US" dirty="0"/>
              <a:t>Bring relevant examples, if they occur:</a:t>
            </a:r>
          </a:p>
          <a:p>
            <a:pPr lvl="1"/>
            <a:r>
              <a:rPr lang="en-US" dirty="0"/>
              <a:t>E.g. if the project class requires you do some specific thing, let me know so I can make examples that are relevant to that. We’ll do geographic stuff because of this later. </a:t>
            </a:r>
          </a:p>
          <a:p>
            <a:r>
              <a:rPr lang="en-US" dirty="0"/>
              <a:t>Experiment – try to change things and see what happens!</a:t>
            </a:r>
          </a:p>
          <a:p>
            <a:r>
              <a:rPr lang="en-US" dirty="0"/>
              <a:t>Read, don’t memorize. </a:t>
            </a:r>
          </a:p>
          <a:p>
            <a:pPr lvl="1"/>
            <a:r>
              <a:rPr lang="en-US" dirty="0"/>
              <a:t>If you get used to reading documentation, and applying that, you’ll be able to code anything. </a:t>
            </a:r>
          </a:p>
        </p:txBody>
      </p:sp>
    </p:spTree>
    <p:extLst>
      <p:ext uri="{BB962C8B-B14F-4D97-AF65-F5344CB8AC3E}">
        <p14:creationId xmlns:p14="http://schemas.microsoft.com/office/powerpoint/2010/main" val="331946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001-42A3-048F-0A0E-AFCA5EDC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0E2A-02A5-04D8-4322-6FE4BF4E7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me Maker - END OF PRESENTATION ANY QUESTIONS? THANK YOU VERY MUCH FOR  LISTENING . I REALLY Meme Generator!">
            <a:extLst>
              <a:ext uri="{FF2B5EF4-FFF2-40B4-BE49-F238E27FC236}">
                <a16:creationId xmlns:a16="http://schemas.microsoft.com/office/drawing/2014/main" id="{B8BE54FB-7046-91F4-80C7-6CB16DA4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853754"/>
            <a:ext cx="4762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8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174C-BBAD-C145-5765-6C9EED88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E5A4-E5E4-BCDF-25EC-9CCC40C1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 want to know…</a:t>
            </a:r>
          </a:p>
        </p:txBody>
      </p:sp>
    </p:spTree>
    <p:extLst>
      <p:ext uri="{BB962C8B-B14F-4D97-AF65-F5344CB8AC3E}">
        <p14:creationId xmlns:p14="http://schemas.microsoft.com/office/powerpoint/2010/main" val="54494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7D60-9731-25CD-E417-62C5F608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66FC-F462-1599-9A50-6268CA3AB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063C-9F28-F14A-9F8C-59EE63FF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/>
              <a:t>this Cancer?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2A566-68D7-3F49-B4F7-4CE4E822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tecting Breast Cancer with Deep Learning | by Favio Vázquez | Towards  Data Science">
            <a:extLst>
              <a:ext uri="{FF2B5EF4-FFF2-40B4-BE49-F238E27FC236}">
                <a16:creationId xmlns:a16="http://schemas.microsoft.com/office/drawing/2014/main" id="{02F2F04D-319C-C548-9FFC-36C8184F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391655"/>
            <a:ext cx="7943850" cy="532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2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DD8-F5A7-0740-AF30-8DCC93F3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962902"/>
            <a:ext cx="3986212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How Risky is this driver?</a:t>
            </a:r>
          </a:p>
        </p:txBody>
      </p:sp>
      <p:pic>
        <p:nvPicPr>
          <p:cNvPr id="2050" name="Picture 2" descr="Predicting your casualties – how machine learning is revolutionizing  insurance pricing at AXA - Technology and Operations Management">
            <a:extLst>
              <a:ext uri="{FF2B5EF4-FFF2-40B4-BE49-F238E27FC236}">
                <a16:creationId xmlns:a16="http://schemas.microsoft.com/office/drawing/2014/main" id="{B4892820-0E5F-174A-A88E-E55111777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9126" y="-65791"/>
            <a:ext cx="7762874" cy="68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24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F12C-3BD9-8F4B-B530-C9E75280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Going to Buy My Product?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F3BE-D5BD-3A4C-90BE-3F65A9D88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chine learning for digital advertising">
            <a:extLst>
              <a:ext uri="{FF2B5EF4-FFF2-40B4-BE49-F238E27FC236}">
                <a16:creationId xmlns:a16="http://schemas.microsoft.com/office/drawing/2014/main" id="{4C85B1AA-D8AD-F343-9377-1548B107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454276"/>
            <a:ext cx="9603275" cy="54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0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D3AE-FCA3-7A41-ADAC-A6F2D43D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Player Going to Excel in the NBA?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1B68-F3A4-F34F-9751-55F5B00D4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sing Machine Learning to Find the 8 Types of Players in the NBA | by Alex  Cheng | Fastbreak Data | Medium">
            <a:extLst>
              <a:ext uri="{FF2B5EF4-FFF2-40B4-BE49-F238E27FC236}">
                <a16:creationId xmlns:a16="http://schemas.microsoft.com/office/drawing/2014/main" id="{1E904DCD-2CEF-6340-9DCB-B381C892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9" y="1329136"/>
            <a:ext cx="11054854" cy="54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5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EE39-E244-4A52-4DBC-E118CE49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(Start at :05)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55EF-2362-4462-6C81-5472EAAB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702056" cy="3450613"/>
          </a:xfrm>
        </p:spPr>
        <p:txBody>
          <a:bodyPr/>
          <a:lstStyle/>
          <a:p>
            <a:r>
              <a:rPr lang="en-US" dirty="0"/>
              <a:t>Introduction and logistics. </a:t>
            </a:r>
          </a:p>
          <a:p>
            <a:pPr lvl="1"/>
            <a:r>
              <a:rPr lang="en-US" dirty="0"/>
              <a:t>There’s a workbook repository link on Brightspace, you can clone it if you’re bored. </a:t>
            </a:r>
          </a:p>
          <a:p>
            <a:r>
              <a:rPr lang="en-US" dirty="0"/>
              <a:t>Course overview. </a:t>
            </a:r>
          </a:p>
          <a:p>
            <a:r>
              <a:rPr lang="en-US" dirty="0"/>
              <a:t>Quick ML review of stuff from stats. </a:t>
            </a:r>
          </a:p>
          <a:p>
            <a:r>
              <a:rPr lang="en-US" dirty="0"/>
              <a:t>Part 1 of assignment #1. </a:t>
            </a:r>
          </a:p>
          <a:p>
            <a:r>
              <a:rPr lang="en-US" dirty="0"/>
              <a:t>Trees.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42CBA-BDD2-E19E-B5D5-7665AAAF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635" y="0"/>
            <a:ext cx="505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5AB5-C810-EE1D-AEAE-A44890EB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0" y="804519"/>
            <a:ext cx="6209804" cy="1049235"/>
          </a:xfrm>
        </p:spPr>
        <p:txBody>
          <a:bodyPr/>
          <a:lstStyle/>
          <a:p>
            <a:r>
              <a:rPr lang="en-US" dirty="0"/>
              <a:t>More Relevantly in the modern age…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00C4-FAA2-D85D-C91F-3D4371C9E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0" y="2015733"/>
            <a:ext cx="5234132" cy="2000544"/>
          </a:xfrm>
        </p:spPr>
        <p:txBody>
          <a:bodyPr/>
          <a:lstStyle/>
          <a:p>
            <a:r>
              <a:rPr lang="en-US" dirty="0"/>
              <a:t>It can also allow people to destroy the concept of human creativity, generate child porn on Twitter, or create an army of AI powered killing machines. </a:t>
            </a:r>
          </a:p>
        </p:txBody>
      </p:sp>
      <p:pic>
        <p:nvPicPr>
          <p:cNvPr id="2050" name="Picture 2" descr="World's first movie written by Chat GPT AI - IMDb">
            <a:extLst>
              <a:ext uri="{FF2B5EF4-FFF2-40B4-BE49-F238E27FC236}">
                <a16:creationId xmlns:a16="http://schemas.microsoft.com/office/drawing/2014/main" id="{BBB05A64-1601-E4E6-0498-42100E51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se Israeli Urban Battlefield Assassin Drones Are Nightmare Fuel">
            <a:extLst>
              <a:ext uri="{FF2B5EF4-FFF2-40B4-BE49-F238E27FC236}">
                <a16:creationId xmlns:a16="http://schemas.microsoft.com/office/drawing/2014/main" id="{1579779D-2245-AE7F-B814-8532A0E8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92" y="4016276"/>
            <a:ext cx="5074508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2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C726-73CB-0F7E-D52C-DA1C2DAE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372B-FF17-BFD6-E69C-F1DFB454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Computerized information systems allow us to capture massive amounts of data.</a:t>
            </a:r>
          </a:p>
          <a:p>
            <a:r>
              <a:rPr lang="en-US" dirty="0"/>
              <a:t>Machine learning is using computers to detect patterns and use those patterns to make predictions. </a:t>
            </a:r>
          </a:p>
          <a:p>
            <a:r>
              <a:rPr lang="en-US" dirty="0"/>
              <a:t>Basically – if we have a lot of old examples, the computer can become really good at learning patterns and making predictions.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5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9C9D-2BD9-053D-AF5E-FF2C98AB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8C7F-6DA6-56C6-620A-18EE2A80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Making predictions is a common and useful thing, so we see ML applied all over the place.</a:t>
            </a:r>
          </a:p>
          <a:p>
            <a:pPr lvl="1"/>
            <a:r>
              <a:rPr lang="en-US" dirty="0"/>
              <a:t>Finance – loan approval, risk evaluation, algorithmic trading, anomaly detection…</a:t>
            </a:r>
          </a:p>
          <a:p>
            <a:pPr lvl="1"/>
            <a:r>
              <a:rPr lang="en-US" dirty="0"/>
              <a:t>Marketing – customer analysis, segmentation, profiling….</a:t>
            </a:r>
          </a:p>
          <a:p>
            <a:pPr lvl="1"/>
            <a:r>
              <a:rPr lang="en-US" dirty="0"/>
              <a:t>Logistics – demand forecast, stock management…</a:t>
            </a:r>
          </a:p>
          <a:p>
            <a:pPr lvl="1"/>
            <a:r>
              <a:rPr lang="en-US" dirty="0"/>
              <a:t>Destroying the world – AI based targeting, automated killbots, gambling on news…</a:t>
            </a:r>
          </a:p>
          <a:p>
            <a:pPr lvl="1"/>
            <a:r>
              <a:rPr lang="en-US" dirty="0"/>
              <a:t>Science – drug discovery, predicting reactions, automated diagnosis, sports injury preds…</a:t>
            </a:r>
          </a:p>
          <a:p>
            <a:pPr lvl="1"/>
            <a:r>
              <a:rPr lang="en-US" dirty="0"/>
              <a:t>Random stuff – translation, image recognition, traffic estimates…</a:t>
            </a:r>
          </a:p>
          <a:p>
            <a:r>
              <a:rPr lang="en-US" dirty="0"/>
              <a:t>Anywhere that we have relevant data, we can use machine learning. </a:t>
            </a:r>
          </a:p>
          <a:p>
            <a:pPr lvl="1"/>
            <a:r>
              <a:rPr lang="en-US" dirty="0"/>
              <a:t>Many/most things have data, and the amount increases constantly. </a:t>
            </a:r>
          </a:p>
        </p:txBody>
      </p:sp>
    </p:spTree>
    <p:extLst>
      <p:ext uri="{BB962C8B-B14F-4D97-AF65-F5344CB8AC3E}">
        <p14:creationId xmlns:p14="http://schemas.microsoft.com/office/powerpoint/2010/main" val="199414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6F53-751E-CC61-C74B-E7332000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Key?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EC9FD-C3C7-E796-6982-7B1413BE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7" y="1853754"/>
            <a:ext cx="5590310" cy="4199727"/>
          </a:xfrm>
        </p:spPr>
        <p:txBody>
          <a:bodyPr/>
          <a:lstStyle/>
          <a:p>
            <a:r>
              <a:rPr lang="en-US" dirty="0"/>
              <a:t>Don’t tell computer how to make predictions.</a:t>
            </a:r>
          </a:p>
          <a:p>
            <a:r>
              <a:rPr lang="en-US" dirty="0"/>
              <a:t>We give the computer old examples, it figures out how to make predictions itself. </a:t>
            </a:r>
          </a:p>
          <a:p>
            <a:pPr lvl="1"/>
            <a:r>
              <a:rPr lang="en-US" dirty="0"/>
              <a:t>E.g. to recognize an image of a person. </a:t>
            </a:r>
          </a:p>
          <a:p>
            <a:pPr lvl="1"/>
            <a:r>
              <a:rPr lang="en-US" dirty="0"/>
              <a:t>Give computer many ‘people’ images and ‘not people’ images as training. </a:t>
            </a:r>
          </a:p>
          <a:p>
            <a:pPr lvl="1"/>
            <a:r>
              <a:rPr lang="en-US" dirty="0"/>
              <a:t>Machine learns what differentiates them based on input (pixels here). </a:t>
            </a:r>
          </a:p>
          <a:p>
            <a:r>
              <a:rPr lang="en-US" dirty="0"/>
              <a:t>Our job is mainly to steer data and manage the process. </a:t>
            </a:r>
          </a:p>
        </p:txBody>
      </p:sp>
      <p:pic>
        <p:nvPicPr>
          <p:cNvPr id="3074" name="Picture 2" descr="Machine Learning – What Is It and Why Does It Matter?">
            <a:extLst>
              <a:ext uri="{FF2B5EF4-FFF2-40B4-BE49-F238E27FC236}">
                <a16:creationId xmlns:a16="http://schemas.microsoft.com/office/drawing/2014/main" id="{3086ACAF-15A6-DB6B-61F9-A5FEA5BA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" y="2353568"/>
            <a:ext cx="6366163" cy="3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1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206E-FDC7-195A-8CF6-6CD6326A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Concepts, New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4FE0-7504-5F3B-0527-B44602CA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idea isn’t new:</a:t>
            </a:r>
          </a:p>
          <a:p>
            <a:pPr lvl="1"/>
            <a:r>
              <a:rPr lang="en-US" dirty="0"/>
              <a:t>How do you predict if a restaurant will be good? </a:t>
            </a:r>
          </a:p>
          <a:p>
            <a:pPr lvl="1"/>
            <a:r>
              <a:rPr lang="en-US" dirty="0"/>
              <a:t>If a job is worth applying for? </a:t>
            </a:r>
          </a:p>
          <a:p>
            <a:pPr lvl="1"/>
            <a:r>
              <a:rPr lang="en-US" dirty="0"/>
              <a:t>If someone will date you?</a:t>
            </a:r>
          </a:p>
          <a:p>
            <a:r>
              <a:rPr lang="en-US" dirty="0"/>
              <a:t>The scale, breadth, speed, and accuracy are new.</a:t>
            </a:r>
          </a:p>
          <a:p>
            <a:pPr lvl="1"/>
            <a:r>
              <a:rPr lang="en-US" dirty="0"/>
              <a:t>More data and smarter models means that more subtle patters can be found. </a:t>
            </a:r>
          </a:p>
          <a:p>
            <a:pPr lvl="1"/>
            <a:r>
              <a:rPr lang="en-US" dirty="0"/>
              <a:t>We can apply this almost anywhere that we have data. </a:t>
            </a:r>
          </a:p>
        </p:txBody>
      </p:sp>
    </p:spTree>
    <p:extLst>
      <p:ext uri="{BB962C8B-B14F-4D97-AF65-F5344CB8AC3E}">
        <p14:creationId xmlns:p14="http://schemas.microsoft.com/office/powerpoint/2010/main" val="34999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A845-2EFD-CF73-973A-D783220F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196-E15A-E496-938B-72081996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 is the difference between Supervised and Unsupervised Learning -  AIML.com">
            <a:extLst>
              <a:ext uri="{FF2B5EF4-FFF2-40B4-BE49-F238E27FC236}">
                <a16:creationId xmlns:a16="http://schemas.microsoft.com/office/drawing/2014/main" id="{FA01E780-AE30-0C25-2771-2798B93F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38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2D7A-9041-6F7B-66BF-18C6B4D5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B162-49A5-5F2F-0D09-499DA7AF6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etting Up a Machine for Deep Learning | by Semih Yagcioglu | HUCVL Stories  | Medium">
            <a:extLst>
              <a:ext uri="{FF2B5EF4-FFF2-40B4-BE49-F238E27FC236}">
                <a16:creationId xmlns:a16="http://schemas.microsoft.com/office/drawing/2014/main" id="{A2AE9832-B126-7F48-C572-30904B0F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8"/>
            <a:ext cx="12192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7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8AE7-BC1A-B74A-FEB8-DE9DEAB5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Deep Learning Bit?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65BB-E49B-7B59-58E0-B2922B18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1927"/>
            <a:ext cx="9603275" cy="4141555"/>
          </a:xfrm>
        </p:spPr>
        <p:txBody>
          <a:bodyPr/>
          <a:lstStyle/>
          <a:p>
            <a:r>
              <a:rPr lang="en-US" dirty="0"/>
              <a:t>Deep Learning uses neural networks – one type of algorithm of machine learning.</a:t>
            </a:r>
          </a:p>
          <a:p>
            <a:pPr lvl="1"/>
            <a:r>
              <a:rPr lang="en-US" dirty="0"/>
              <a:t>The DL algorithm is equivalent to regression, trees, etc... </a:t>
            </a:r>
          </a:p>
          <a:p>
            <a:pPr lvl="1"/>
            <a:r>
              <a:rPr lang="en-US" dirty="0"/>
              <a:t>The concepts are the same (mostly), the scale and complexity is higher. </a:t>
            </a:r>
          </a:p>
          <a:p>
            <a:r>
              <a:rPr lang="en-US" dirty="0"/>
              <a:t>Neural networks are very good with unstructured data – images,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(Virtually??) All of the cool AI things are based on deep learning models. </a:t>
            </a:r>
          </a:p>
          <a:p>
            <a:pPr lvl="1"/>
            <a:r>
              <a:rPr lang="en-US" dirty="0"/>
              <a:t>Image recognition. </a:t>
            </a:r>
          </a:p>
          <a:p>
            <a:pPr lvl="1"/>
            <a:r>
              <a:rPr lang="en-US" dirty="0"/>
              <a:t>Large language models. </a:t>
            </a:r>
          </a:p>
          <a:p>
            <a:pPr lvl="1"/>
            <a:r>
              <a:rPr lang="en-US" dirty="0"/>
              <a:t>Image and video generation. </a:t>
            </a:r>
          </a:p>
          <a:p>
            <a:r>
              <a:rPr lang="en-US" dirty="0"/>
              <a:t>Deep learning models can be very powerful, but need lots of data to train. </a:t>
            </a:r>
          </a:p>
        </p:txBody>
      </p:sp>
    </p:spTree>
    <p:extLst>
      <p:ext uri="{BB962C8B-B14F-4D97-AF65-F5344CB8AC3E}">
        <p14:creationId xmlns:p14="http://schemas.microsoft.com/office/powerpoint/2010/main" val="368669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E9C7-07F2-617A-49BD-07662BD4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Remember the Details?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30B2-A10E-79BE-F5FE-AF3FD2F1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5139-188C-BE10-6CC1-D32725EA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Process is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B8E-356F-E215-AF1D-9B11753C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/>
          <a:lstStyle/>
          <a:p>
            <a:r>
              <a:rPr lang="en-US" dirty="0"/>
              <a:t>The machine learning process will always involve a few basic steps:</a:t>
            </a:r>
          </a:p>
          <a:p>
            <a:pPr lvl="1"/>
            <a:r>
              <a:rPr lang="en-US" dirty="0"/>
              <a:t>1 – Collect data on what we care about.</a:t>
            </a:r>
          </a:p>
          <a:p>
            <a:pPr lvl="1"/>
            <a:r>
              <a:rPr lang="en-US" dirty="0"/>
              <a:t>2 – ‘Clean’ that data up.</a:t>
            </a:r>
          </a:p>
          <a:p>
            <a:pPr lvl="1"/>
            <a:r>
              <a:rPr lang="en-US" dirty="0"/>
              <a:t>3 – Give the data to the algorithm to learn.</a:t>
            </a:r>
          </a:p>
          <a:p>
            <a:pPr lvl="1"/>
            <a:r>
              <a:rPr lang="en-US" dirty="0"/>
              <a:t>4 – Evaluate and revise if needed. </a:t>
            </a:r>
          </a:p>
          <a:p>
            <a:pPr lvl="1"/>
            <a:r>
              <a:rPr lang="en-US" dirty="0"/>
              <a:t>5 – Let the model generated from the algorithm make new predictions.</a:t>
            </a:r>
          </a:p>
          <a:p>
            <a:r>
              <a:rPr lang="en-US" dirty="0"/>
              <a:t>Our work here is generally in stages 2 to 4. </a:t>
            </a:r>
          </a:p>
          <a:p>
            <a:pPr lvl="1"/>
            <a:r>
              <a:rPr lang="en-US" dirty="0"/>
              <a:t>There are many different models that will work, we need to try to find a good one. </a:t>
            </a:r>
          </a:p>
        </p:txBody>
      </p:sp>
    </p:spTree>
    <p:extLst>
      <p:ext uri="{BB962C8B-B14F-4D97-AF65-F5344CB8AC3E}">
        <p14:creationId xmlns:p14="http://schemas.microsoft.com/office/powerpoint/2010/main" val="200109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CA3-CBA7-1745-BDA6-D61D0190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351AE-E29A-FA48-8DF0-E4D4838A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6717"/>
          </a:xfrm>
        </p:spPr>
        <p:txBody>
          <a:bodyPr/>
          <a:lstStyle/>
          <a:p>
            <a:r>
              <a:rPr lang="en-US" dirty="0"/>
              <a:t>Akeem Semper</a:t>
            </a:r>
          </a:p>
          <a:p>
            <a:r>
              <a:rPr lang="en-US" dirty="0"/>
              <a:t>Contact: </a:t>
            </a:r>
            <a:r>
              <a:rPr lang="en-US" dirty="0">
                <a:hlinkClick r:id="rId2"/>
              </a:rPr>
              <a:t>asemper@nait.ca</a:t>
            </a:r>
            <a:endParaRPr lang="en-US" dirty="0"/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B.Sc. Computer Science</a:t>
            </a:r>
          </a:p>
          <a:p>
            <a:pPr lvl="1"/>
            <a:r>
              <a:rPr lang="en-US" dirty="0"/>
              <a:t>B.Ed. Secondary Math/Physics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Relevant background: Mainly in reporting analytics. </a:t>
            </a:r>
          </a:p>
        </p:txBody>
      </p:sp>
    </p:spTree>
    <p:extLst>
      <p:ext uri="{BB962C8B-B14F-4D97-AF65-F5344CB8AC3E}">
        <p14:creationId xmlns:p14="http://schemas.microsoft.com/office/powerpoint/2010/main" val="2607014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3AAE-D041-38CD-2644-ABEA3559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should be OK with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67853-27AA-F232-F9F8-42258F4C6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/>
          </a:bodyPr>
          <a:lstStyle/>
          <a:p>
            <a:r>
              <a:rPr lang="en-US" dirty="0"/>
              <a:t>Manipulating data. 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, arrays,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Data types</a:t>
            </a:r>
          </a:p>
          <a:p>
            <a:r>
              <a:rPr lang="en-US" dirty="0"/>
              <a:t>Basic stats. </a:t>
            </a:r>
          </a:p>
          <a:p>
            <a:pPr lvl="1"/>
            <a:r>
              <a:rPr lang="en-US" dirty="0"/>
              <a:t>Range, variance, count, et…</a:t>
            </a:r>
          </a:p>
          <a:p>
            <a:pPr lvl="1"/>
            <a:r>
              <a:rPr lang="en-US" dirty="0"/>
              <a:t>Correlation and R2. </a:t>
            </a:r>
          </a:p>
          <a:p>
            <a:r>
              <a:rPr lang="en-US" dirty="0"/>
              <a:t>Distributions and visualization. </a:t>
            </a:r>
          </a:p>
          <a:p>
            <a:r>
              <a:rPr lang="en-US" dirty="0"/>
              <a:t>Model basics. </a:t>
            </a:r>
          </a:p>
          <a:p>
            <a:pPr lvl="1"/>
            <a:r>
              <a:rPr lang="en-US" dirty="0"/>
              <a:t>Target, features, train/test,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37679C-DFB1-C1AB-7BD8-9EC7D79F6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4035768"/>
          </a:xfrm>
        </p:spPr>
        <p:txBody>
          <a:bodyPr>
            <a:normAutofit/>
          </a:bodyPr>
          <a:lstStyle/>
          <a:p>
            <a:r>
              <a:rPr lang="en-US" dirty="0" err="1"/>
              <a:t>SKLearn</a:t>
            </a:r>
            <a:r>
              <a:rPr lang="en-US" dirty="0"/>
              <a:t> pipelines.</a:t>
            </a:r>
          </a:p>
          <a:p>
            <a:pPr lvl="1"/>
            <a:r>
              <a:rPr lang="en-US" dirty="0"/>
              <a:t>Load data, add steps, fit model, interpret.</a:t>
            </a:r>
          </a:p>
          <a:p>
            <a:r>
              <a:rPr lang="en-US" dirty="0"/>
              <a:t>Classification and regression. </a:t>
            </a:r>
          </a:p>
          <a:p>
            <a:pPr lvl="1"/>
            <a:r>
              <a:rPr lang="en-US" dirty="0"/>
              <a:t>Error/loss metrics for each. </a:t>
            </a:r>
          </a:p>
          <a:p>
            <a:r>
              <a:rPr lang="en-US" dirty="0"/>
              <a:t>Regression models. </a:t>
            </a:r>
          </a:p>
          <a:p>
            <a:pPr lvl="1"/>
            <a:r>
              <a:rPr lang="en-US" dirty="0"/>
              <a:t>LLS and gradient descent concepts. </a:t>
            </a:r>
          </a:p>
          <a:p>
            <a:r>
              <a:rPr lang="en-US" dirty="0"/>
              <a:t>Transformations.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1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518A-2E52-014E-5328-B72B61B9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Regression and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5469-086D-1405-3B6A-BB0DEC695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529" y="2015732"/>
            <a:ext cx="6285471" cy="4037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– slope and intercept with y=</a:t>
            </a:r>
            <a:r>
              <a:rPr lang="en-US" dirty="0" err="1"/>
              <a:t>mx+b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Can predict Y given X. </a:t>
            </a:r>
          </a:p>
          <a:p>
            <a:pPr lvl="1"/>
            <a:r>
              <a:rPr lang="en-US" dirty="0"/>
              <a:t>These are the parameters/weights, what the model learns. </a:t>
            </a:r>
          </a:p>
          <a:p>
            <a:r>
              <a:rPr lang="en-US" dirty="0"/>
              <a:t>How to determine m and b?</a:t>
            </a:r>
          </a:p>
          <a:p>
            <a:pPr lvl="1"/>
            <a:r>
              <a:rPr lang="en-US" dirty="0"/>
              <a:t>LLS – calculate directly with simple data. </a:t>
            </a:r>
          </a:p>
          <a:p>
            <a:pPr lvl="1"/>
            <a:r>
              <a:rPr lang="en-US" dirty="0"/>
              <a:t>Gradient descent – iterative process (fit/train).</a:t>
            </a:r>
          </a:p>
          <a:p>
            <a:r>
              <a:rPr lang="en-US" dirty="0"/>
              <a:t>Gradient descent process:</a:t>
            </a:r>
          </a:p>
          <a:p>
            <a:pPr lvl="1"/>
            <a:r>
              <a:rPr lang="en-US" dirty="0"/>
              <a:t>Make a guess for the parameters. </a:t>
            </a:r>
          </a:p>
          <a:p>
            <a:pPr lvl="1"/>
            <a:r>
              <a:rPr lang="en-US" dirty="0"/>
              <a:t>Measure amount of error (w/ some calculus).</a:t>
            </a:r>
          </a:p>
          <a:p>
            <a:pPr lvl="1"/>
            <a:r>
              <a:rPr lang="en-US" dirty="0"/>
              <a:t>Adjust parms to lower error, repeat. </a:t>
            </a:r>
          </a:p>
        </p:txBody>
      </p:sp>
      <p:pic>
        <p:nvPicPr>
          <p:cNvPr id="4" name="Google Shape;66;p18">
            <a:extLst>
              <a:ext uri="{FF2B5EF4-FFF2-40B4-BE49-F238E27FC236}">
                <a16:creationId xmlns:a16="http://schemas.microsoft.com/office/drawing/2014/main" id="{6F6C9129-109E-6937-FAFD-ACC16E90B9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83662"/>
            <a:ext cx="5906530" cy="4974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38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4DC-FCE9-1560-9543-4DC59560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FC49-A074-D8B2-9B46-E02E7F6B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radient Descent | Big Data Mining &amp; Machine Learning">
            <a:extLst>
              <a:ext uri="{FF2B5EF4-FFF2-40B4-BE49-F238E27FC236}">
                <a16:creationId xmlns:a16="http://schemas.microsoft.com/office/drawing/2014/main" id="{3A53245B-9A7B-037B-3D28-CB5DB0F9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840"/>
            <a:ext cx="12224416" cy="570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8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1395-C7B7-24AE-FFC1-8D8BD926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4655127" cy="1049235"/>
          </a:xfrm>
        </p:spPr>
        <p:txBody>
          <a:bodyPr/>
          <a:lstStyle/>
          <a:p>
            <a:r>
              <a:rPr lang="en-US" dirty="0"/>
              <a:t>Make your Grades Descend!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410F-161E-189C-C982-E3BDFB08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" y="1853754"/>
            <a:ext cx="4539381" cy="4199727"/>
          </a:xfrm>
        </p:spPr>
        <p:txBody>
          <a:bodyPr/>
          <a:lstStyle/>
          <a:p>
            <a:r>
              <a:rPr lang="en-US" dirty="0"/>
              <a:t>Gradient descent isn’t universal, but it is quite common. </a:t>
            </a:r>
          </a:p>
          <a:p>
            <a:r>
              <a:rPr lang="en-US" dirty="0"/>
              <a:t>Every model has some equivalent step to calculate the parameters. </a:t>
            </a:r>
          </a:p>
          <a:p>
            <a:pPr lvl="1"/>
            <a:r>
              <a:rPr lang="en-US" dirty="0"/>
              <a:t>This is what fit() does. </a:t>
            </a:r>
          </a:p>
          <a:p>
            <a:pPr lvl="1"/>
            <a:r>
              <a:rPr lang="en-US" dirty="0"/>
              <a:t>This can be slow in real usage. </a:t>
            </a:r>
          </a:p>
          <a:p>
            <a:r>
              <a:rPr lang="en-US" dirty="0"/>
              <a:t>If we know params, we can predict. </a:t>
            </a:r>
          </a:p>
          <a:p>
            <a:pPr lvl="1"/>
            <a:r>
              <a:rPr lang="en-US" dirty="0"/>
              <a:t>Model generates Y from X. </a:t>
            </a:r>
          </a:p>
          <a:p>
            <a:pPr lvl="1"/>
            <a:r>
              <a:rPr lang="en-US" dirty="0"/>
              <a:t>The training process creates ‘the rest’. </a:t>
            </a:r>
          </a:p>
          <a:p>
            <a:pPr lvl="2"/>
            <a:r>
              <a:rPr lang="en-US" dirty="0"/>
              <a:t>E.g. find </a:t>
            </a:r>
            <a:r>
              <a:rPr lang="en-US" dirty="0" err="1"/>
              <a:t>m+b</a:t>
            </a:r>
            <a:r>
              <a:rPr lang="en-US" dirty="0"/>
              <a:t>, combine w/ equation. </a:t>
            </a:r>
          </a:p>
        </p:txBody>
      </p:sp>
      <p:pic>
        <p:nvPicPr>
          <p:cNvPr id="4098" name="Picture 2" descr="Back To Basics, Part Dos: Gradient Descent | Towards Data Science">
            <a:extLst>
              <a:ext uri="{FF2B5EF4-FFF2-40B4-BE49-F238E27FC236}">
                <a16:creationId xmlns:a16="http://schemas.microsoft.com/office/drawing/2014/main" id="{16D7D73A-F461-CF2E-27EF-93C9BB3F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4158"/>
          <a:stretch>
            <a:fillRect/>
          </a:stretch>
        </p:blipFill>
        <p:spPr bwMode="auto">
          <a:xfrm>
            <a:off x="4655128" y="606183"/>
            <a:ext cx="7414198" cy="59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1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4D8A-8452-B932-7AA2-BF9AD4C8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C846-6579-9C37-01B5-02EDAD23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3C28-AA3F-CC85-A223-82C22513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81200"/>
            <a:ext cx="9603275" cy="4072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That basic framework will mostly stay in place no matter what we are predicting. </a:t>
            </a:r>
          </a:p>
          <a:p>
            <a:r>
              <a:rPr lang="en-US" dirty="0"/>
              <a:t>We’ll add:</a:t>
            </a:r>
          </a:p>
          <a:p>
            <a:pPr lvl="1"/>
            <a:r>
              <a:rPr lang="en-US" dirty="0"/>
              <a:t>More types of models, that work better in different scenarios, and their theory. </a:t>
            </a:r>
          </a:p>
          <a:p>
            <a:pPr lvl="1"/>
            <a:r>
              <a:rPr lang="en-US" dirty="0"/>
              <a:t>More data preparation, to handle data like images,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More data ‘cleaning’ in the pipeline, to get data modelling ready with different types of data. </a:t>
            </a:r>
          </a:p>
          <a:p>
            <a:pPr lvl="2"/>
            <a:r>
              <a:rPr lang="en-US" dirty="0"/>
              <a:t>Some of the unsupervised learning stuff will popup here. </a:t>
            </a:r>
          </a:p>
          <a:p>
            <a:pPr lvl="1"/>
            <a:r>
              <a:rPr lang="en-US" dirty="0"/>
              <a:t>Ways to make models more accurate and reliable. </a:t>
            </a:r>
          </a:p>
          <a:p>
            <a:pPr lvl="1"/>
            <a:r>
              <a:rPr lang="en-US" dirty="0"/>
              <a:t>Use the deeper understanding to make smarter decisions along the way. </a:t>
            </a:r>
          </a:p>
          <a:p>
            <a:r>
              <a:rPr lang="en-US" dirty="0"/>
              <a:t>Later, we’ll repeat with NN (</a:t>
            </a:r>
            <a:r>
              <a:rPr lang="en-US" dirty="0" err="1"/>
              <a:t>pytorch</a:t>
            </a:r>
            <a:r>
              <a:rPr lang="en-US" dirty="0"/>
              <a:t>) – concept is the same, tools get very different. </a:t>
            </a:r>
          </a:p>
          <a:p>
            <a:pPr lvl="1"/>
            <a:r>
              <a:rPr lang="en-US" dirty="0"/>
              <a:t>Still predicting target given features, but larger scale and more complex models. </a:t>
            </a:r>
          </a:p>
        </p:txBody>
      </p:sp>
    </p:spTree>
    <p:extLst>
      <p:ext uri="{BB962C8B-B14F-4D97-AF65-F5344CB8AC3E}">
        <p14:creationId xmlns:p14="http://schemas.microsoft.com/office/powerpoint/2010/main" val="4084347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4510-BA31-1EE0-2CF1-7391548A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77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167B-9BCE-634A-8F47-BF119838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A870-6A5E-5343-8A8F-00BF4C2A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10740421" cy="43017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Broad coverage of major machine learning techniques – 2m ‘classical’ models, 1m neural networks. </a:t>
            </a:r>
          </a:p>
          <a:p>
            <a:pPr lvl="1"/>
            <a:r>
              <a:rPr lang="en-US" dirty="0"/>
              <a:t>Focus on being able to apply the techniques in code. </a:t>
            </a:r>
          </a:p>
          <a:p>
            <a:pPr lvl="1"/>
            <a:r>
              <a:rPr lang="en-US" dirty="0"/>
              <a:t>Explore, but not deeply interrogate, the mathematical backing and theory. </a:t>
            </a:r>
          </a:p>
          <a:p>
            <a:pPr lvl="1"/>
            <a:r>
              <a:rPr lang="en-US" dirty="0"/>
              <a:t>Survey impacts and uses of different technologies. </a:t>
            </a:r>
          </a:p>
          <a:p>
            <a:r>
              <a:rPr lang="en-US" dirty="0"/>
              <a:t>For each ”chunk”, we’ll aim to cover:</a:t>
            </a:r>
          </a:p>
          <a:p>
            <a:pPr lvl="1"/>
            <a:r>
              <a:rPr lang="en-US" dirty="0"/>
              <a:t>An algorithm (or two). </a:t>
            </a:r>
          </a:p>
          <a:p>
            <a:pPr lvl="1"/>
            <a:r>
              <a:rPr lang="en-US" dirty="0"/>
              <a:t>A type of data. </a:t>
            </a:r>
          </a:p>
          <a:p>
            <a:pPr lvl="1"/>
            <a:r>
              <a:rPr lang="en-US" dirty="0"/>
              <a:t>Some tools/library/processes. </a:t>
            </a:r>
          </a:p>
          <a:p>
            <a:r>
              <a:rPr lang="en-US" dirty="0"/>
              <a:t>Goals by the end of the course:</a:t>
            </a:r>
          </a:p>
          <a:p>
            <a:pPr lvl="1"/>
            <a:r>
              <a:rPr lang="en-US" dirty="0"/>
              <a:t>For simple/repeated problems, you can solve them by building models. </a:t>
            </a:r>
          </a:p>
          <a:p>
            <a:pPr lvl="1"/>
            <a:r>
              <a:rPr lang="en-US" dirty="0"/>
              <a:t>For more complex/novel problems, you have an idea what to start investigating. </a:t>
            </a:r>
          </a:p>
        </p:txBody>
      </p:sp>
    </p:spTree>
    <p:extLst>
      <p:ext uri="{BB962C8B-B14F-4D97-AF65-F5344CB8AC3E}">
        <p14:creationId xmlns:p14="http://schemas.microsoft.com/office/powerpoint/2010/main" val="47997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C9E9-5B2E-694C-86B2-AEB3A92B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D56D-9C8D-464C-B009-D0C0D583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Quizzes: 15%</a:t>
            </a:r>
          </a:p>
          <a:p>
            <a:r>
              <a:rPr lang="en-US" dirty="0"/>
              <a:t>Assignments: 50%</a:t>
            </a:r>
          </a:p>
          <a:p>
            <a:r>
              <a:rPr lang="en-US" dirty="0"/>
              <a:t>Projects: 35%</a:t>
            </a:r>
          </a:p>
        </p:txBody>
      </p:sp>
    </p:spTree>
    <p:extLst>
      <p:ext uri="{BB962C8B-B14F-4D97-AF65-F5344CB8AC3E}">
        <p14:creationId xmlns:p14="http://schemas.microsoft.com/office/powerpoint/2010/main" val="351626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BE8E-BD94-0147-BB8D-B73222C7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3CA0-E783-6A43-ADD3-B3D8AD26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quizzes will be relatively minor, not full midterms. </a:t>
            </a:r>
          </a:p>
          <a:p>
            <a:pPr lvl="1"/>
            <a:r>
              <a:rPr lang="en-US" dirty="0"/>
              <a:t>The focus is primarily on doing, so we’ll focus on making stuff. </a:t>
            </a:r>
          </a:p>
          <a:p>
            <a:pPr lvl="1"/>
            <a:r>
              <a:rPr lang="en-US" dirty="0"/>
              <a:t>Open book. </a:t>
            </a:r>
          </a:p>
          <a:p>
            <a:r>
              <a:rPr lang="en-US" dirty="0"/>
              <a:t>Quiz 1:</a:t>
            </a:r>
          </a:p>
          <a:p>
            <a:pPr lvl="1"/>
            <a:r>
              <a:rPr lang="en-US" dirty="0"/>
              <a:t>Classical machine learning concepts.</a:t>
            </a:r>
          </a:p>
          <a:p>
            <a:r>
              <a:rPr lang="en-US" dirty="0"/>
              <a:t>Quiz 2: </a:t>
            </a:r>
          </a:p>
          <a:p>
            <a:pPr lvl="1"/>
            <a:r>
              <a:rPr lang="en-US" dirty="0"/>
              <a:t>Neural network/deep learning concepts. </a:t>
            </a:r>
          </a:p>
          <a:p>
            <a:pPr lvl="1"/>
            <a:r>
              <a:rPr lang="en-US" dirty="0"/>
              <a:t>Business societal impacts (depending on timing)</a:t>
            </a:r>
          </a:p>
        </p:txBody>
      </p:sp>
    </p:spTree>
    <p:extLst>
      <p:ext uri="{BB962C8B-B14F-4D97-AF65-F5344CB8AC3E}">
        <p14:creationId xmlns:p14="http://schemas.microsoft.com/office/powerpoint/2010/main" val="340638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E3B6-2D88-C444-B1F0-A911655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2AC4-1A39-994B-BD95-E440C794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Assessed on:</a:t>
            </a:r>
          </a:p>
          <a:p>
            <a:pPr lvl="1"/>
            <a:r>
              <a:rPr lang="en-US" dirty="0"/>
              <a:t>Accuracy. </a:t>
            </a:r>
          </a:p>
          <a:p>
            <a:pPr lvl="1"/>
            <a:r>
              <a:rPr lang="en-US" dirty="0"/>
              <a:t>Coding. </a:t>
            </a:r>
          </a:p>
          <a:p>
            <a:pPr lvl="1"/>
            <a:r>
              <a:rPr lang="en-US" dirty="0"/>
              <a:t>Specific measures of the topics we’re covering. </a:t>
            </a:r>
          </a:p>
          <a:p>
            <a:r>
              <a:rPr lang="en-US" dirty="0"/>
              <a:t>Assignment topics:</a:t>
            </a:r>
          </a:p>
          <a:p>
            <a:pPr lvl="1"/>
            <a:r>
              <a:rPr lang="en-US" dirty="0"/>
              <a:t>Simple classification and pipelines.</a:t>
            </a:r>
          </a:p>
          <a:p>
            <a:pPr lvl="1"/>
            <a:r>
              <a:rPr lang="en-US" dirty="0"/>
              <a:t>Regression and data cleaning.</a:t>
            </a:r>
          </a:p>
          <a:p>
            <a:pPr lvl="1"/>
            <a:r>
              <a:rPr lang="en-US" dirty="0"/>
              <a:t>Unsupervised learning and generative models. </a:t>
            </a:r>
          </a:p>
          <a:p>
            <a:pPr lvl="1"/>
            <a:r>
              <a:rPr lang="en-US" dirty="0"/>
              <a:t>Basic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313442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B6B2-2B6F-854C-9A49-B5C300D2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0296-F12A-6A4F-AF3B-F7032DF9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2 -  3. </a:t>
            </a:r>
          </a:p>
          <a:p>
            <a:r>
              <a:rPr lang="en-US" dirty="0"/>
              <a:t>Larger and more complex. </a:t>
            </a:r>
          </a:p>
          <a:p>
            <a:r>
              <a:rPr lang="en-US" dirty="0"/>
              <a:t>Topics:</a:t>
            </a:r>
          </a:p>
          <a:p>
            <a:pPr lvl="1"/>
            <a:r>
              <a:rPr lang="en-US" dirty="0"/>
              <a:t>Natural language processing and text classification. </a:t>
            </a:r>
          </a:p>
          <a:p>
            <a:pPr lvl="1"/>
            <a:r>
              <a:rPr lang="en-US" dirty="0"/>
              <a:t>Image recognition with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39839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E352-685C-2413-AE92-4799D7A7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E940-29F7-6FD8-E116-0B387CD1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14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3798</TotalTime>
  <Words>1647</Words>
  <Application>Microsoft Macintosh PowerPoint</Application>
  <PresentationFormat>Widescreen</PresentationFormat>
  <Paragraphs>190</Paragraphs>
  <Slides>35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Gallery</vt:lpstr>
      <vt:lpstr>Data 3950 – Machine Learning</vt:lpstr>
      <vt:lpstr>Overview (Start at :05)</vt:lpstr>
      <vt:lpstr>Instructor</vt:lpstr>
      <vt:lpstr>Overview</vt:lpstr>
      <vt:lpstr>Grading</vt:lpstr>
      <vt:lpstr>Quizzes</vt:lpstr>
      <vt:lpstr>Assignments</vt:lpstr>
      <vt:lpstr>Projects</vt:lpstr>
      <vt:lpstr>Progression</vt:lpstr>
      <vt:lpstr>Resources</vt:lpstr>
      <vt:lpstr>Other resources</vt:lpstr>
      <vt:lpstr>Tips and Rules</vt:lpstr>
      <vt:lpstr>Questions</vt:lpstr>
      <vt:lpstr>WHAT’S MACHINE LEARNING? </vt:lpstr>
      <vt:lpstr>PowerPoint Presentation</vt:lpstr>
      <vt:lpstr>Is this Cancer?</vt:lpstr>
      <vt:lpstr>How Risky is this driver?</vt:lpstr>
      <vt:lpstr>Who’s Going to Buy My Product?</vt:lpstr>
      <vt:lpstr>Is this Player Going to Excel in the NBA?</vt:lpstr>
      <vt:lpstr>More Relevantly in the modern age…</vt:lpstr>
      <vt:lpstr>MACHINE LEARNING BASICS</vt:lpstr>
      <vt:lpstr>Machine learning is everywhere!</vt:lpstr>
      <vt:lpstr>What’s the Key?</vt:lpstr>
      <vt:lpstr>Old Concepts, New Applications</vt:lpstr>
      <vt:lpstr>PowerPoint Presentation</vt:lpstr>
      <vt:lpstr>PowerPoint Presentation</vt:lpstr>
      <vt:lpstr>What’s this Deep Learning Bit?</vt:lpstr>
      <vt:lpstr>Do we Remember the Details?</vt:lpstr>
      <vt:lpstr>The ML Process is Simple</vt:lpstr>
      <vt:lpstr>Stuff you should be OK with</vt:lpstr>
      <vt:lpstr>Review – Regression and Gradient Descent</vt:lpstr>
      <vt:lpstr>PowerPoint Presentation</vt:lpstr>
      <vt:lpstr>Make your Grades Descend!</vt:lpstr>
      <vt:lpstr>Coming up…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26</cp:revision>
  <dcterms:created xsi:type="dcterms:W3CDTF">2022-01-05T16:49:58Z</dcterms:created>
  <dcterms:modified xsi:type="dcterms:W3CDTF">2026-01-09T16:47:25Z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2026-01-05T23:38:18Z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605b9c3e-67d8-4937-9806-1030ebaac319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